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Brygada 1918"/>
      <p:regular r:id="rId17"/>
    </p:embeddedFont>
    <p:embeddedFont>
      <p:font typeface="Brygada 1918"/>
      <p:regular r:id="rId18"/>
    </p:embeddedFont>
    <p:embeddedFont>
      <p:font typeface="Brygada 1918"/>
      <p:regular r:id="rId19"/>
    </p:embeddedFont>
    <p:embeddedFont>
      <p:font typeface="Brygada 1918"/>
      <p:regular r:id="rId20"/>
    </p:embeddedFont>
    <p:embeddedFont>
      <p:font typeface="Montserrat Medium"/>
      <p:regular r:id="rId21"/>
    </p:embeddedFont>
    <p:embeddedFont>
      <p:font typeface="Montserrat Medium"/>
      <p:regular r:id="rId22"/>
    </p:embeddedFont>
    <p:embeddedFont>
      <p:font typeface="Montserrat Medium"/>
      <p:regular r:id="rId23"/>
    </p:embeddedFont>
    <p:embeddedFont>
      <p:font typeface="Montserrat Medium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214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243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214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243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214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243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214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243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214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243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214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243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214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243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214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243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214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243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214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243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svg"/><Relationship Id="rId4" Type="http://schemas.openxmlformats.org/officeDocument/2006/relationships/image" Target="../media/image-4-4.png"/><Relationship Id="rId5" Type="http://schemas.openxmlformats.org/officeDocument/2006/relationships/image" Target="../media/image-4-5.svg"/><Relationship Id="rId6" Type="http://schemas.openxmlformats.org/officeDocument/2006/relationships/slideLayout" Target="../slideLayouts/slideLayout5.xml"/><Relationship Id="rId7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svg"/><Relationship Id="rId3" Type="http://schemas.openxmlformats.org/officeDocument/2006/relationships/image" Target="../media/image-5-3.png"/><Relationship Id="rId4" Type="http://schemas.openxmlformats.org/officeDocument/2006/relationships/image" Target="../media/image-5-4.svg"/><Relationship Id="rId5" Type="http://schemas.openxmlformats.org/officeDocument/2006/relationships/image" Target="../media/image-5-5.png"/><Relationship Id="rId6" Type="http://schemas.openxmlformats.org/officeDocument/2006/relationships/image" Target="../media/image-5-6.svg"/><Relationship Id="rId7" Type="http://schemas.openxmlformats.org/officeDocument/2006/relationships/image" Target="../media/image-5-7.png"/><Relationship Id="rId8" Type="http://schemas.openxmlformats.org/officeDocument/2006/relationships/image" Target="../media/image-5-8.svg"/><Relationship Id="rId9" Type="http://schemas.openxmlformats.org/officeDocument/2006/relationships/image" Target="../media/image-5-9.png"/><Relationship Id="rId10" Type="http://schemas.openxmlformats.org/officeDocument/2006/relationships/slideLayout" Target="../slideLayouts/slideLayout6.xml"/><Relationship Id="rId11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slideLayout" Target="../slideLayouts/slideLayout9.xml"/><Relationship Id="rId5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9260" y="3255050"/>
            <a:ext cx="6213038" cy="713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Heart Disease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49260" y="4289703"/>
            <a:ext cx="7645479" cy="684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Translating clinical data into actionable strategies to improve survival rates and early intervention</a:t>
            </a:r>
            <a:endParaRPr lang="en-US" sz="16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9260" y="1054775"/>
            <a:ext cx="6086356" cy="713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Future Enhancements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49260" y="4222790"/>
            <a:ext cx="13131879" cy="30480"/>
          </a:xfrm>
          <a:prstGeom prst="roundRect">
            <a:avLst>
              <a:gd name="adj" fmla="val 105366"/>
            </a:avLst>
          </a:prstGeom>
          <a:solidFill>
            <a:srgbClr val="662E42"/>
          </a:solidFill>
          <a:ln/>
        </p:spPr>
      </p:sp>
      <p:sp>
        <p:nvSpPr>
          <p:cNvPr id="4" name="Shape 2"/>
          <p:cNvSpPr/>
          <p:nvPr/>
        </p:nvSpPr>
        <p:spPr>
          <a:xfrm>
            <a:off x="3280053" y="3580567"/>
            <a:ext cx="30480" cy="642223"/>
          </a:xfrm>
          <a:prstGeom prst="roundRect">
            <a:avLst>
              <a:gd name="adj" fmla="val 105366"/>
            </a:avLst>
          </a:prstGeom>
          <a:solidFill>
            <a:srgbClr val="662E42"/>
          </a:solidFill>
          <a:ln/>
        </p:spPr>
      </p:sp>
      <p:sp>
        <p:nvSpPr>
          <p:cNvPr id="5" name="Shape 3"/>
          <p:cNvSpPr/>
          <p:nvPr/>
        </p:nvSpPr>
        <p:spPr>
          <a:xfrm>
            <a:off x="3054429" y="3981926"/>
            <a:ext cx="481727" cy="481727"/>
          </a:xfrm>
          <a:prstGeom prst="roundRect">
            <a:avLst>
              <a:gd name="adj" fmla="val 6667"/>
            </a:avLst>
          </a:prstGeom>
          <a:solidFill>
            <a:srgbClr val="4D1529"/>
          </a:solidFill>
          <a:ln/>
        </p:spPr>
      </p:sp>
      <p:sp>
        <p:nvSpPr>
          <p:cNvPr id="6" name="Text 4"/>
          <p:cNvSpPr/>
          <p:nvPr/>
        </p:nvSpPr>
        <p:spPr>
          <a:xfrm>
            <a:off x="3124021" y="4008715"/>
            <a:ext cx="342543" cy="4281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1</a:t>
            </a:r>
            <a:endParaRPr lang="en-US" sz="2650" dirty="0"/>
          </a:p>
        </p:txBody>
      </p:sp>
      <p:sp>
        <p:nvSpPr>
          <p:cNvPr id="7" name="Text 5"/>
          <p:cNvSpPr/>
          <p:nvPr/>
        </p:nvSpPr>
        <p:spPr>
          <a:xfrm>
            <a:off x="1764030" y="2196465"/>
            <a:ext cx="3062645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Real-Time Integration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63335" y="2681645"/>
            <a:ext cx="4664035" cy="684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Add IoT vitals monitoring and bedside device connectivity</a:t>
            </a:r>
            <a:endParaRPr lang="en-US" sz="1650" dirty="0"/>
          </a:p>
        </p:txBody>
      </p:sp>
      <p:sp>
        <p:nvSpPr>
          <p:cNvPr id="9" name="Shape 7"/>
          <p:cNvSpPr/>
          <p:nvPr/>
        </p:nvSpPr>
        <p:spPr>
          <a:xfrm>
            <a:off x="5959912" y="4222790"/>
            <a:ext cx="30480" cy="642223"/>
          </a:xfrm>
          <a:prstGeom prst="roundRect">
            <a:avLst>
              <a:gd name="adj" fmla="val 105366"/>
            </a:avLst>
          </a:prstGeom>
          <a:solidFill>
            <a:srgbClr val="662E42"/>
          </a:solidFill>
          <a:ln/>
        </p:spPr>
      </p:sp>
      <p:sp>
        <p:nvSpPr>
          <p:cNvPr id="10" name="Shape 8"/>
          <p:cNvSpPr/>
          <p:nvPr/>
        </p:nvSpPr>
        <p:spPr>
          <a:xfrm>
            <a:off x="5734288" y="3981926"/>
            <a:ext cx="481727" cy="481727"/>
          </a:xfrm>
          <a:prstGeom prst="roundRect">
            <a:avLst>
              <a:gd name="adj" fmla="val 6667"/>
            </a:avLst>
          </a:prstGeom>
          <a:solidFill>
            <a:srgbClr val="4D1529"/>
          </a:solidFill>
          <a:ln/>
        </p:spPr>
      </p:sp>
      <p:sp>
        <p:nvSpPr>
          <p:cNvPr id="11" name="Text 9"/>
          <p:cNvSpPr/>
          <p:nvPr/>
        </p:nvSpPr>
        <p:spPr>
          <a:xfrm>
            <a:off x="5803880" y="4008715"/>
            <a:ext cx="342543" cy="4281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2</a:t>
            </a:r>
            <a:endParaRPr lang="en-US" sz="2650" dirty="0"/>
          </a:p>
        </p:txBody>
      </p:sp>
      <p:sp>
        <p:nvSpPr>
          <p:cNvPr id="12" name="Text 10"/>
          <p:cNvSpPr/>
          <p:nvPr/>
        </p:nvSpPr>
        <p:spPr>
          <a:xfrm>
            <a:off x="4483537" y="5079087"/>
            <a:ext cx="2983230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ML Prediction Models</a:t>
            </a:r>
            <a:endParaRPr lang="en-US" sz="2200" dirty="0"/>
          </a:p>
        </p:txBody>
      </p:sp>
      <p:sp>
        <p:nvSpPr>
          <p:cNvPr id="13" name="Text 11"/>
          <p:cNvSpPr/>
          <p:nvPr/>
        </p:nvSpPr>
        <p:spPr>
          <a:xfrm>
            <a:off x="3643193" y="5564267"/>
            <a:ext cx="4664035" cy="684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Build machine learning survival probability algorithms</a:t>
            </a:r>
            <a:endParaRPr lang="en-US" sz="1650" dirty="0"/>
          </a:p>
        </p:txBody>
      </p:sp>
      <p:sp>
        <p:nvSpPr>
          <p:cNvPr id="14" name="Shape 12"/>
          <p:cNvSpPr/>
          <p:nvPr/>
        </p:nvSpPr>
        <p:spPr>
          <a:xfrm>
            <a:off x="8639770" y="3580567"/>
            <a:ext cx="30480" cy="642223"/>
          </a:xfrm>
          <a:prstGeom prst="roundRect">
            <a:avLst>
              <a:gd name="adj" fmla="val 105366"/>
            </a:avLst>
          </a:prstGeom>
          <a:solidFill>
            <a:srgbClr val="662E42"/>
          </a:solidFill>
          <a:ln/>
        </p:spPr>
      </p:sp>
      <p:sp>
        <p:nvSpPr>
          <p:cNvPr id="15" name="Shape 13"/>
          <p:cNvSpPr/>
          <p:nvPr/>
        </p:nvSpPr>
        <p:spPr>
          <a:xfrm>
            <a:off x="8414147" y="3981926"/>
            <a:ext cx="481727" cy="481727"/>
          </a:xfrm>
          <a:prstGeom prst="roundRect">
            <a:avLst>
              <a:gd name="adj" fmla="val 6667"/>
            </a:avLst>
          </a:prstGeom>
          <a:solidFill>
            <a:srgbClr val="4D1529"/>
          </a:solidFill>
          <a:ln/>
        </p:spPr>
      </p:sp>
      <p:sp>
        <p:nvSpPr>
          <p:cNvPr id="16" name="Text 14"/>
          <p:cNvSpPr/>
          <p:nvPr/>
        </p:nvSpPr>
        <p:spPr>
          <a:xfrm>
            <a:off x="8483739" y="4008715"/>
            <a:ext cx="342543" cy="4281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3</a:t>
            </a:r>
            <a:endParaRPr lang="en-US" sz="2650" dirty="0"/>
          </a:p>
        </p:txBody>
      </p:sp>
      <p:sp>
        <p:nvSpPr>
          <p:cNvPr id="17" name="Text 15"/>
          <p:cNvSpPr/>
          <p:nvPr/>
        </p:nvSpPr>
        <p:spPr>
          <a:xfrm>
            <a:off x="7227689" y="2196465"/>
            <a:ext cx="2854643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Adherence Tracking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6323052" y="2681645"/>
            <a:ext cx="4664035" cy="684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Introduce drug adherence monitoring systems</a:t>
            </a:r>
            <a:endParaRPr lang="en-US" sz="1650" dirty="0"/>
          </a:p>
        </p:txBody>
      </p:sp>
      <p:sp>
        <p:nvSpPr>
          <p:cNvPr id="19" name="Shape 17"/>
          <p:cNvSpPr/>
          <p:nvPr/>
        </p:nvSpPr>
        <p:spPr>
          <a:xfrm>
            <a:off x="11319629" y="4222790"/>
            <a:ext cx="30480" cy="642223"/>
          </a:xfrm>
          <a:prstGeom prst="roundRect">
            <a:avLst>
              <a:gd name="adj" fmla="val 105366"/>
            </a:avLst>
          </a:prstGeom>
          <a:solidFill>
            <a:srgbClr val="662E42"/>
          </a:solidFill>
          <a:ln/>
        </p:spPr>
      </p:sp>
      <p:sp>
        <p:nvSpPr>
          <p:cNvPr id="20" name="Shape 18"/>
          <p:cNvSpPr/>
          <p:nvPr/>
        </p:nvSpPr>
        <p:spPr>
          <a:xfrm>
            <a:off x="11094006" y="3981926"/>
            <a:ext cx="481727" cy="481727"/>
          </a:xfrm>
          <a:prstGeom prst="roundRect">
            <a:avLst>
              <a:gd name="adj" fmla="val 6667"/>
            </a:avLst>
          </a:prstGeom>
          <a:solidFill>
            <a:srgbClr val="4D1529"/>
          </a:solidFill>
          <a:ln/>
        </p:spPr>
      </p:sp>
      <p:sp>
        <p:nvSpPr>
          <p:cNvPr id="21" name="Text 19"/>
          <p:cNvSpPr/>
          <p:nvPr/>
        </p:nvSpPr>
        <p:spPr>
          <a:xfrm>
            <a:off x="11163598" y="4008715"/>
            <a:ext cx="342543" cy="4281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4</a:t>
            </a:r>
            <a:endParaRPr lang="en-US" sz="2650" dirty="0"/>
          </a:p>
        </p:txBody>
      </p:sp>
      <p:sp>
        <p:nvSpPr>
          <p:cNvPr id="22" name="Text 20"/>
          <p:cNvSpPr/>
          <p:nvPr/>
        </p:nvSpPr>
        <p:spPr>
          <a:xfrm>
            <a:off x="9907548" y="5079087"/>
            <a:ext cx="2854643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Mobile Monitoring</a:t>
            </a:r>
            <a:endParaRPr lang="en-US" sz="2200" dirty="0"/>
          </a:p>
        </p:txBody>
      </p:sp>
      <p:sp>
        <p:nvSpPr>
          <p:cNvPr id="23" name="Text 21"/>
          <p:cNvSpPr/>
          <p:nvPr/>
        </p:nvSpPr>
        <p:spPr>
          <a:xfrm>
            <a:off x="9002911" y="5564267"/>
            <a:ext cx="4664035" cy="684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Implement patient app for continuous health tracking</a:t>
            </a:r>
            <a:endParaRPr lang="en-US" sz="1650" dirty="0"/>
          </a:p>
        </p:txBody>
      </p:sp>
      <p:sp>
        <p:nvSpPr>
          <p:cNvPr id="24" name="Text 22"/>
          <p:cNvSpPr/>
          <p:nvPr/>
        </p:nvSpPr>
        <p:spPr>
          <a:xfrm>
            <a:off x="749260" y="6489978"/>
            <a:ext cx="13131879" cy="684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These enhancements will strengthen predictive power, improve patient outcomes, and position the hospital as a leader in cardiac care innovation.</a:t>
            </a:r>
            <a:endParaRPr lang="en-US" sz="16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9260" y="1784271"/>
            <a:ext cx="5709404" cy="713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Survival Overview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49260" y="3032998"/>
            <a:ext cx="3082290" cy="706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550"/>
              </a:lnSpc>
              <a:buNone/>
            </a:pPr>
            <a:r>
              <a:rPr lang="en-US" sz="555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67.89%</a:t>
            </a:r>
            <a:endParaRPr lang="en-US" sz="5550" dirty="0"/>
          </a:p>
        </p:txBody>
      </p:sp>
      <p:sp>
        <p:nvSpPr>
          <p:cNvPr id="4" name="Text 2"/>
          <p:cNvSpPr/>
          <p:nvPr/>
        </p:nvSpPr>
        <p:spPr>
          <a:xfrm>
            <a:off x="863084" y="4007048"/>
            <a:ext cx="2854643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Survival Rate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49260" y="4492228"/>
            <a:ext cx="3082290" cy="10272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Moderate performance with room for improvement through early detection</a:t>
            </a:r>
            <a:endParaRPr lang="en-US" sz="1650" dirty="0"/>
          </a:p>
        </p:txBody>
      </p:sp>
      <p:sp>
        <p:nvSpPr>
          <p:cNvPr id="6" name="Text 4"/>
          <p:cNvSpPr/>
          <p:nvPr/>
        </p:nvSpPr>
        <p:spPr>
          <a:xfrm>
            <a:off x="4099084" y="3032998"/>
            <a:ext cx="3082290" cy="706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550"/>
              </a:lnSpc>
              <a:buNone/>
            </a:pPr>
            <a:r>
              <a:rPr lang="en-US" sz="555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58.76</a:t>
            </a:r>
            <a:endParaRPr lang="en-US" sz="5550" dirty="0"/>
          </a:p>
        </p:txBody>
      </p:sp>
      <p:sp>
        <p:nvSpPr>
          <p:cNvPr id="7" name="Text 5"/>
          <p:cNvSpPr/>
          <p:nvPr/>
        </p:nvSpPr>
        <p:spPr>
          <a:xfrm>
            <a:off x="4212908" y="4007048"/>
            <a:ext cx="2854643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Avg Survival Age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4099084" y="4492228"/>
            <a:ext cx="3082290" cy="684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Middle-aged and elderly groups at highest risk</a:t>
            </a:r>
            <a:endParaRPr lang="en-US" sz="1650" dirty="0"/>
          </a:p>
        </p:txBody>
      </p:sp>
      <p:sp>
        <p:nvSpPr>
          <p:cNvPr id="9" name="Text 7"/>
          <p:cNvSpPr/>
          <p:nvPr/>
        </p:nvSpPr>
        <p:spPr>
          <a:xfrm>
            <a:off x="7448907" y="3032998"/>
            <a:ext cx="3082290" cy="706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550"/>
              </a:lnSpc>
              <a:buNone/>
            </a:pPr>
            <a:r>
              <a:rPr lang="en-US" sz="555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203</a:t>
            </a:r>
            <a:endParaRPr lang="en-US" sz="5550" dirty="0"/>
          </a:p>
        </p:txBody>
      </p:sp>
      <p:sp>
        <p:nvSpPr>
          <p:cNvPr id="10" name="Text 8"/>
          <p:cNvSpPr/>
          <p:nvPr/>
        </p:nvSpPr>
        <p:spPr>
          <a:xfrm>
            <a:off x="7562731" y="4007048"/>
            <a:ext cx="2854643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Survivors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7448907" y="4492228"/>
            <a:ext cx="3082290" cy="684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Treatment success directly tied to hospital credibility</a:t>
            </a:r>
            <a:endParaRPr lang="en-US" sz="1650" dirty="0"/>
          </a:p>
        </p:txBody>
      </p:sp>
      <p:sp>
        <p:nvSpPr>
          <p:cNvPr id="12" name="Text 10"/>
          <p:cNvSpPr/>
          <p:nvPr/>
        </p:nvSpPr>
        <p:spPr>
          <a:xfrm>
            <a:off x="10798731" y="3032998"/>
            <a:ext cx="3082409" cy="706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550"/>
              </a:lnSpc>
              <a:buNone/>
            </a:pPr>
            <a:r>
              <a:rPr lang="en-US" sz="555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96</a:t>
            </a:r>
            <a:endParaRPr lang="en-US" sz="5550" dirty="0"/>
          </a:p>
        </p:txBody>
      </p:sp>
      <p:sp>
        <p:nvSpPr>
          <p:cNvPr id="13" name="Text 11"/>
          <p:cNvSpPr/>
          <p:nvPr/>
        </p:nvSpPr>
        <p:spPr>
          <a:xfrm>
            <a:off x="10912554" y="4007048"/>
            <a:ext cx="2854643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Deaths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10798731" y="4492228"/>
            <a:ext cx="3082409" cy="10272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Significant mortality highlights need for enhanced monitoring</a:t>
            </a:r>
            <a:endParaRPr lang="en-US" sz="1650" dirty="0"/>
          </a:p>
        </p:txBody>
      </p:sp>
      <p:sp>
        <p:nvSpPr>
          <p:cNvPr id="15" name="Text 13"/>
          <p:cNvSpPr/>
          <p:nvPr/>
        </p:nvSpPr>
        <p:spPr>
          <a:xfrm>
            <a:off x="749260" y="5760363"/>
            <a:ext cx="13131879" cy="684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One-third of cardiac patients do not survive, indicating urgent need for stronger preventive programs and closer monitoring of high-risk patients.</a:t>
            </a:r>
            <a:endParaRPr lang="en-US" sz="16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9260" y="886897"/>
            <a:ext cx="6029325" cy="713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Survival by Age Group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49260" y="2135624"/>
            <a:ext cx="2854643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Key Findings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49260" y="2706529"/>
            <a:ext cx="7670244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Highest survival in 51–60 and 61–70 age groups</a:t>
            </a:r>
            <a:endParaRPr lang="en-US" sz="1650" dirty="0"/>
          </a:p>
        </p:txBody>
      </p:sp>
      <p:sp>
        <p:nvSpPr>
          <p:cNvPr id="5" name="Text 3"/>
          <p:cNvSpPr/>
          <p:nvPr/>
        </p:nvSpPr>
        <p:spPr>
          <a:xfrm>
            <a:off x="749260" y="3123843"/>
            <a:ext cx="7670244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Sharp decline for patients below 40 and above 70+</a:t>
            </a:r>
            <a:endParaRPr lang="en-US" sz="1650" dirty="0"/>
          </a:p>
        </p:txBody>
      </p:sp>
      <p:sp>
        <p:nvSpPr>
          <p:cNvPr id="6" name="Text 4"/>
          <p:cNvSpPr/>
          <p:nvPr/>
        </p:nvSpPr>
        <p:spPr>
          <a:xfrm>
            <a:off x="749260" y="3541157"/>
            <a:ext cx="7670244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Elderly (70+) show lowest survival rate at 40.38%</a:t>
            </a:r>
            <a:endParaRPr lang="en-US" sz="1650" dirty="0"/>
          </a:p>
        </p:txBody>
      </p:sp>
      <p:sp>
        <p:nvSpPr>
          <p:cNvPr id="7" name="Text 5"/>
          <p:cNvSpPr/>
          <p:nvPr/>
        </p:nvSpPr>
        <p:spPr>
          <a:xfrm>
            <a:off x="749260" y="4097655"/>
            <a:ext cx="2854643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Strategic Action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49260" y="4668560"/>
            <a:ext cx="7670244" cy="10272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Increase preventive care for middle-aged groups where risk factors accumulate. Implement special cardiology monitoring protocols for elderly patients.</a:t>
            </a:r>
            <a:endParaRPr lang="en-US" sz="1650" dirty="0"/>
          </a:p>
        </p:txBody>
      </p:sp>
      <p:pic>
        <p:nvPicPr>
          <p:cNvPr id="9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49333" y="2162413"/>
            <a:ext cx="4939427" cy="493942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3067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31612" y="585430"/>
            <a:ext cx="7240429" cy="7097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Critical Clinical Indicators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31612" y="1614488"/>
            <a:ext cx="7653576" cy="2908935"/>
          </a:xfrm>
          <a:prstGeom prst="roundRect">
            <a:avLst>
              <a:gd name="adj" fmla="val 1098"/>
            </a:avLst>
          </a:prstGeom>
          <a:solidFill>
            <a:srgbClr val="4D1529"/>
          </a:solidFill>
          <a:ln/>
        </p:spPr>
      </p:sp>
      <p:sp>
        <p:nvSpPr>
          <p:cNvPr id="5" name="Shape 2"/>
          <p:cNvSpPr/>
          <p:nvPr/>
        </p:nvSpPr>
        <p:spPr>
          <a:xfrm>
            <a:off x="6444496" y="1827371"/>
            <a:ext cx="638651" cy="638651"/>
          </a:xfrm>
          <a:prstGeom prst="roundRect">
            <a:avLst>
              <a:gd name="adj" fmla="val 14316247"/>
            </a:avLst>
          </a:prstGeom>
          <a:solidFill>
            <a:srgbClr val="FFB393"/>
          </a:solidFill>
          <a:ln/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20113" y="2002869"/>
            <a:ext cx="287417" cy="287417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444496" y="2678906"/>
            <a:ext cx="2838926" cy="3548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Serum Creatinine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6444496" y="3161348"/>
            <a:ext cx="7227808" cy="6810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Higher levels (≥1.5 mg/dL) strongly correlate with lower survival. Patients 71+ show highest creatinine at 1.27.</a:t>
            </a:r>
            <a:endParaRPr lang="en-US" sz="1650" dirty="0"/>
          </a:p>
        </p:txBody>
      </p:sp>
      <p:sp>
        <p:nvSpPr>
          <p:cNvPr id="9" name="Text 5"/>
          <p:cNvSpPr/>
          <p:nvPr/>
        </p:nvSpPr>
        <p:spPr>
          <a:xfrm>
            <a:off x="6444496" y="3970020"/>
            <a:ext cx="7227808" cy="340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Action:</a:t>
            </a:r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Expand renal-cardiac combined care plans</a:t>
            </a:r>
            <a:endParaRPr lang="en-US" sz="1650" dirty="0"/>
          </a:p>
        </p:txBody>
      </p:sp>
      <p:sp>
        <p:nvSpPr>
          <p:cNvPr id="10" name="Shape 6"/>
          <p:cNvSpPr/>
          <p:nvPr/>
        </p:nvSpPr>
        <p:spPr>
          <a:xfrm>
            <a:off x="6231612" y="4736306"/>
            <a:ext cx="7653576" cy="2908935"/>
          </a:xfrm>
          <a:prstGeom prst="roundRect">
            <a:avLst>
              <a:gd name="adj" fmla="val 1098"/>
            </a:avLst>
          </a:prstGeom>
          <a:solidFill>
            <a:srgbClr val="4D1529"/>
          </a:solidFill>
          <a:ln/>
        </p:spPr>
      </p:sp>
      <p:sp>
        <p:nvSpPr>
          <p:cNvPr id="11" name="Shape 7"/>
          <p:cNvSpPr/>
          <p:nvPr/>
        </p:nvSpPr>
        <p:spPr>
          <a:xfrm>
            <a:off x="6444496" y="4949190"/>
            <a:ext cx="638651" cy="638651"/>
          </a:xfrm>
          <a:prstGeom prst="roundRect">
            <a:avLst>
              <a:gd name="adj" fmla="val 14316247"/>
            </a:avLst>
          </a:prstGeom>
          <a:solidFill>
            <a:srgbClr val="FFB393"/>
          </a:solidFill>
          <a:ln/>
        </p:spPr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20113" y="5124688"/>
            <a:ext cx="287417" cy="287417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6444496" y="5800725"/>
            <a:ext cx="2838926" cy="3548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Ejection Fraction</a:t>
            </a:r>
            <a:endParaRPr lang="en-US" sz="2200" dirty="0"/>
          </a:p>
        </p:txBody>
      </p:sp>
      <p:sp>
        <p:nvSpPr>
          <p:cNvPr id="14" name="Text 9"/>
          <p:cNvSpPr/>
          <p:nvPr/>
        </p:nvSpPr>
        <p:spPr>
          <a:xfrm>
            <a:off x="6444496" y="6283166"/>
            <a:ext cx="7227808" cy="6810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Low ejection fraction (&lt;40) drastically reduces survival. Older groups show consistently lower function.</a:t>
            </a:r>
            <a:endParaRPr lang="en-US" sz="1650" dirty="0"/>
          </a:p>
        </p:txBody>
      </p:sp>
      <p:sp>
        <p:nvSpPr>
          <p:cNvPr id="15" name="Text 10"/>
          <p:cNvSpPr/>
          <p:nvPr/>
        </p:nvSpPr>
        <p:spPr>
          <a:xfrm>
            <a:off x="6444496" y="7091839"/>
            <a:ext cx="7227808" cy="340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Action:</a:t>
            </a:r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Implement faster echo test protocols</a:t>
            </a:r>
            <a:endParaRPr lang="en-US" sz="16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9260" y="610672"/>
            <a:ext cx="10005893" cy="713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Lifestyle &amp; Comorbidity Risk Factors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749260" y="1752362"/>
            <a:ext cx="535186" cy="53518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49260" y="2555081"/>
            <a:ext cx="2854643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Smoking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49260" y="3040261"/>
            <a:ext cx="6432113" cy="684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Highest prevalence in 51–70 age groups, major mortality contributor</a:t>
            </a:r>
            <a:endParaRPr lang="en-US" sz="16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48907" y="1752362"/>
            <a:ext cx="535186" cy="53518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448907" y="2555081"/>
            <a:ext cx="2854643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High Blood Pressure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7448907" y="3040261"/>
            <a:ext cx="6432233" cy="684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Concentrated in middle-aged patients, requires aggressive management</a:t>
            </a:r>
            <a:endParaRPr lang="en-US" sz="16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9260" y="4153257"/>
            <a:ext cx="535186" cy="53518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49260" y="4955977"/>
            <a:ext cx="2854643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Anemia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749260" y="5441156"/>
            <a:ext cx="6432113" cy="684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Widely distributed across age groups, compounds cardiac risk</a:t>
            </a:r>
            <a:endParaRPr lang="en-US" sz="16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448907" y="4153257"/>
            <a:ext cx="535186" cy="535186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448907" y="4955977"/>
            <a:ext cx="2854643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Diabetes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7448907" y="5441156"/>
            <a:ext cx="6432233" cy="684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Creates multi-risk patients when combined with other conditions</a:t>
            </a:r>
            <a:endParaRPr lang="en-US" sz="1650" dirty="0"/>
          </a:p>
        </p:txBody>
      </p:sp>
      <p:sp>
        <p:nvSpPr>
          <p:cNvPr id="15" name="Shape 9"/>
          <p:cNvSpPr/>
          <p:nvPr/>
        </p:nvSpPr>
        <p:spPr>
          <a:xfrm>
            <a:off x="749260" y="6366867"/>
            <a:ext cx="13131879" cy="1252061"/>
          </a:xfrm>
          <a:prstGeom prst="roundRect">
            <a:avLst>
              <a:gd name="adj" fmla="val 2565"/>
            </a:avLst>
          </a:prstGeom>
          <a:solidFill>
            <a:srgbClr val="4D1700"/>
          </a:solidFill>
          <a:ln/>
        </p:spPr>
      </p:sp>
      <p:pic>
        <p:nvPicPr>
          <p:cNvPr id="16" name="Image 4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3335" y="6690836"/>
            <a:ext cx="267533" cy="214074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1444943" y="6634401"/>
            <a:ext cx="12222123" cy="684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The 4-condition intersection (smoking + BP + anemia + diabetes) identifies the highest-risk cluster requiring specialized wellness plans.</a:t>
            </a:r>
            <a:endParaRPr lang="en-US" sz="16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35660" y="2236589"/>
            <a:ext cx="6288405" cy="713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Gender-Based Insights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35660" y="3485317"/>
            <a:ext cx="2854643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Males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6235660" y="4056221"/>
            <a:ext cx="3561636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Slightly higher death events</a:t>
            </a:r>
            <a:endParaRPr lang="en-US" sz="1650" dirty="0"/>
          </a:p>
        </p:txBody>
      </p:sp>
      <p:sp>
        <p:nvSpPr>
          <p:cNvPr id="6" name="Text 3"/>
          <p:cNvSpPr/>
          <p:nvPr/>
        </p:nvSpPr>
        <p:spPr>
          <a:xfrm>
            <a:off x="6235660" y="4473535"/>
            <a:ext cx="3561636" cy="684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Require more aggressive screening</a:t>
            </a:r>
            <a:endParaRPr lang="en-US" sz="1650" dirty="0"/>
          </a:p>
        </p:txBody>
      </p:sp>
      <p:sp>
        <p:nvSpPr>
          <p:cNvPr id="7" name="Text 4"/>
          <p:cNvSpPr/>
          <p:nvPr/>
        </p:nvSpPr>
        <p:spPr>
          <a:xfrm>
            <a:off x="6235660" y="5233273"/>
            <a:ext cx="3561636" cy="684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Need targeted awareness programs</a:t>
            </a:r>
            <a:endParaRPr lang="en-US" sz="1650" dirty="0"/>
          </a:p>
        </p:txBody>
      </p:sp>
      <p:sp>
        <p:nvSpPr>
          <p:cNvPr id="8" name="Text 5"/>
          <p:cNvSpPr/>
          <p:nvPr/>
        </p:nvSpPr>
        <p:spPr>
          <a:xfrm>
            <a:off x="10327124" y="3485317"/>
            <a:ext cx="2854643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Females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327124" y="4056221"/>
            <a:ext cx="3561636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Better survival outcomes</a:t>
            </a:r>
            <a:endParaRPr lang="en-US" sz="1650" dirty="0"/>
          </a:p>
        </p:txBody>
      </p:sp>
      <p:sp>
        <p:nvSpPr>
          <p:cNvPr id="10" name="Text 7"/>
          <p:cNvSpPr/>
          <p:nvPr/>
        </p:nvSpPr>
        <p:spPr>
          <a:xfrm>
            <a:off x="10327124" y="4473535"/>
            <a:ext cx="3561636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Lower overall patient count</a:t>
            </a:r>
            <a:endParaRPr lang="en-US" sz="1650" dirty="0"/>
          </a:p>
        </p:txBody>
      </p:sp>
      <p:sp>
        <p:nvSpPr>
          <p:cNvPr id="11" name="Text 8"/>
          <p:cNvSpPr/>
          <p:nvPr/>
        </p:nvSpPr>
        <p:spPr>
          <a:xfrm>
            <a:off x="10327124" y="4890849"/>
            <a:ext cx="3561636" cy="684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Consistent treatment response</a:t>
            </a:r>
            <a:endParaRPr lang="en-US" sz="16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9260" y="2029539"/>
            <a:ext cx="7348895" cy="713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Business Impact Summary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49260" y="3171230"/>
            <a:ext cx="4234577" cy="3028831"/>
          </a:xfrm>
          <a:prstGeom prst="roundRect">
            <a:avLst>
              <a:gd name="adj" fmla="val 4830"/>
            </a:avLst>
          </a:prstGeom>
          <a:solidFill>
            <a:srgbClr val="5C2438"/>
          </a:solidFill>
          <a:ln w="30480">
            <a:solidFill>
              <a:srgbClr val="662E42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718780" y="3171230"/>
            <a:ext cx="121920" cy="3028831"/>
          </a:xfrm>
          <a:prstGeom prst="roundRect">
            <a:avLst>
              <a:gd name="adj" fmla="val 26342"/>
            </a:avLst>
          </a:prstGeom>
          <a:solidFill>
            <a:srgbClr val="FFB393"/>
          </a:solidFill>
          <a:ln/>
        </p:spPr>
      </p:sp>
      <p:sp>
        <p:nvSpPr>
          <p:cNvPr id="5" name="Text 3"/>
          <p:cNvSpPr/>
          <p:nvPr/>
        </p:nvSpPr>
        <p:spPr>
          <a:xfrm>
            <a:off x="1085255" y="3415784"/>
            <a:ext cx="2854643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Clinical Risks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085255" y="3900964"/>
            <a:ext cx="3654028" cy="17121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Low ejection fraction and high serum creatinine are strongest mortality predictors. Elderly and young groups have lowest survival.</a:t>
            </a:r>
            <a:endParaRPr lang="en-US" sz="1650" dirty="0"/>
          </a:p>
        </p:txBody>
      </p:sp>
      <p:sp>
        <p:nvSpPr>
          <p:cNvPr id="7" name="Shape 5"/>
          <p:cNvSpPr/>
          <p:nvPr/>
        </p:nvSpPr>
        <p:spPr>
          <a:xfrm>
            <a:off x="5197912" y="3171230"/>
            <a:ext cx="4234577" cy="3028831"/>
          </a:xfrm>
          <a:prstGeom prst="roundRect">
            <a:avLst>
              <a:gd name="adj" fmla="val 4830"/>
            </a:avLst>
          </a:prstGeom>
          <a:solidFill>
            <a:srgbClr val="5C2438"/>
          </a:solidFill>
          <a:ln w="30480">
            <a:solidFill>
              <a:srgbClr val="662E42"/>
            </a:solidFill>
            <a:prstDash val="solid"/>
          </a:ln>
        </p:spPr>
      </p:sp>
      <p:sp>
        <p:nvSpPr>
          <p:cNvPr id="8" name="Shape 6"/>
          <p:cNvSpPr/>
          <p:nvPr/>
        </p:nvSpPr>
        <p:spPr>
          <a:xfrm>
            <a:off x="5167432" y="3171230"/>
            <a:ext cx="121920" cy="3028831"/>
          </a:xfrm>
          <a:prstGeom prst="roundRect">
            <a:avLst>
              <a:gd name="adj" fmla="val 26342"/>
            </a:avLst>
          </a:prstGeom>
          <a:solidFill>
            <a:srgbClr val="FFB393"/>
          </a:solidFill>
          <a:ln/>
        </p:spPr>
      </p:sp>
      <p:sp>
        <p:nvSpPr>
          <p:cNvPr id="9" name="Text 7"/>
          <p:cNvSpPr/>
          <p:nvPr/>
        </p:nvSpPr>
        <p:spPr>
          <a:xfrm>
            <a:off x="5533906" y="3415784"/>
            <a:ext cx="3235047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Operational Challenges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533906" y="3900964"/>
            <a:ext cx="3654028" cy="13696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Lack of early screening increases late-stage admissions. Comorbidity patients require multi-specialty care coordination.</a:t>
            </a:r>
            <a:endParaRPr lang="en-US" sz="1650" dirty="0"/>
          </a:p>
        </p:txBody>
      </p:sp>
      <p:sp>
        <p:nvSpPr>
          <p:cNvPr id="11" name="Shape 9"/>
          <p:cNvSpPr/>
          <p:nvPr/>
        </p:nvSpPr>
        <p:spPr>
          <a:xfrm>
            <a:off x="9646563" y="3171230"/>
            <a:ext cx="4234577" cy="3028831"/>
          </a:xfrm>
          <a:prstGeom prst="roundRect">
            <a:avLst>
              <a:gd name="adj" fmla="val 4830"/>
            </a:avLst>
          </a:prstGeom>
          <a:solidFill>
            <a:srgbClr val="5C2438"/>
          </a:solidFill>
          <a:ln w="30480">
            <a:solidFill>
              <a:srgbClr val="662E42"/>
            </a:solidFill>
            <a:prstDash val="solid"/>
          </a:ln>
        </p:spPr>
      </p:sp>
      <p:sp>
        <p:nvSpPr>
          <p:cNvPr id="12" name="Shape 10"/>
          <p:cNvSpPr/>
          <p:nvPr/>
        </p:nvSpPr>
        <p:spPr>
          <a:xfrm>
            <a:off x="9616083" y="3171230"/>
            <a:ext cx="121920" cy="3028831"/>
          </a:xfrm>
          <a:prstGeom prst="roundRect">
            <a:avLst>
              <a:gd name="adj" fmla="val 26342"/>
            </a:avLst>
          </a:prstGeom>
          <a:solidFill>
            <a:srgbClr val="FFB393"/>
          </a:solidFill>
          <a:ln/>
        </p:spPr>
      </p:sp>
      <p:sp>
        <p:nvSpPr>
          <p:cNvPr id="13" name="Text 11"/>
          <p:cNvSpPr/>
          <p:nvPr/>
        </p:nvSpPr>
        <p:spPr>
          <a:xfrm>
            <a:off x="9982557" y="3415784"/>
            <a:ext cx="2854643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Financial Impact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9982557" y="3900964"/>
            <a:ext cx="3654028" cy="20545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High-risk patients generate higher inpatient costs. Long-term survival improvement enhances hospital brand value and creates preventive plan opportunities.</a:t>
            </a:r>
            <a:endParaRPr lang="en-US" sz="16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9260" y="1146691"/>
            <a:ext cx="7851219" cy="713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Strategic Recommendations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9260" y="2288381"/>
            <a:ext cx="1070491" cy="159817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033826" y="2502456"/>
            <a:ext cx="3793450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Improve Survival Outcomes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2033826" y="2987635"/>
            <a:ext cx="11847314" cy="684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Mandatory cardiac screening for patients &gt;45. Create early-warning models using creatinine + ejection fraction. Fast-lane testing for high-risk patients.</a:t>
            </a:r>
            <a:endParaRPr lang="en-US" sz="16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260" y="3886557"/>
            <a:ext cx="1070491" cy="159817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2033826" y="4100632"/>
            <a:ext cx="3844052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Preventive Health Programs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2033826" y="4585811"/>
            <a:ext cx="11847314" cy="684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Launch smoking cessation clinics. Offer BP/diabetes monthly monitoring packages. Promote Heart Wellness Membership Plan.</a:t>
            </a:r>
            <a:endParaRPr lang="en-US" sz="16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260" y="5484733"/>
            <a:ext cx="1070491" cy="159817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2033826" y="5698808"/>
            <a:ext cx="3518654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Enhanced High-Risk Care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2033826" y="6183987"/>
            <a:ext cx="11847314" cy="684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Allocate more cardiac emergency beds. Align cardiology + nephrology departments. Create real-time risk prediction dashboards.</a:t>
            </a:r>
            <a:endParaRPr lang="en-US" sz="16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51329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03659" y="3231118"/>
            <a:ext cx="6867525" cy="6700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250"/>
              </a:lnSpc>
              <a:buNone/>
            </a:pPr>
            <a:r>
              <a:rPr lang="en-US" sz="420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Data-Driven Interventions</a:t>
            </a:r>
            <a:endParaRPr lang="en-US" sz="4200" dirty="0"/>
          </a:p>
        </p:txBody>
      </p:sp>
      <p:sp>
        <p:nvSpPr>
          <p:cNvPr id="4" name="Text 1"/>
          <p:cNvSpPr/>
          <p:nvPr/>
        </p:nvSpPr>
        <p:spPr>
          <a:xfrm>
            <a:off x="703659" y="4202787"/>
            <a:ext cx="200978" cy="2512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F4CAB8"/>
                </a:solidFill>
                <a:latin typeface="Brygada 1918 Light" pitchFamily="34" charset="0"/>
                <a:ea typeface="Brygada 1918 Light" pitchFamily="34" charset="-122"/>
                <a:cs typeface="Brygada 1918 Light" pitchFamily="34" charset="-120"/>
              </a:rPr>
              <a:t>01</a:t>
            </a:r>
            <a:endParaRPr lang="en-US" sz="1550" dirty="0"/>
          </a:p>
        </p:txBody>
      </p:sp>
      <p:sp>
        <p:nvSpPr>
          <p:cNvPr id="5" name="Shape 2"/>
          <p:cNvSpPr/>
          <p:nvPr/>
        </p:nvSpPr>
        <p:spPr>
          <a:xfrm>
            <a:off x="703659" y="4521517"/>
            <a:ext cx="6511052" cy="22860"/>
          </a:xfrm>
          <a:prstGeom prst="rect">
            <a:avLst/>
          </a:prstGeom>
          <a:solidFill>
            <a:srgbClr val="FFB393"/>
          </a:solidFill>
          <a:ln/>
        </p:spPr>
      </p:sp>
      <p:sp>
        <p:nvSpPr>
          <p:cNvPr id="6" name="Text 3"/>
          <p:cNvSpPr/>
          <p:nvPr/>
        </p:nvSpPr>
        <p:spPr>
          <a:xfrm>
            <a:off x="703659" y="4667726"/>
            <a:ext cx="2680930" cy="3351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Automated Alerts</a:t>
            </a:r>
            <a:endParaRPr lang="en-US" sz="2100" dirty="0"/>
          </a:p>
        </p:txBody>
      </p:sp>
      <p:sp>
        <p:nvSpPr>
          <p:cNvPr id="7" name="Text 4"/>
          <p:cNvSpPr/>
          <p:nvPr/>
        </p:nvSpPr>
        <p:spPr>
          <a:xfrm>
            <a:off x="703659" y="5123498"/>
            <a:ext cx="6511052" cy="3217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Trigger notifications for creatinine &gt;1.5 or ejection fraction &lt;40</a:t>
            </a:r>
            <a:endParaRPr lang="en-US" sz="1550" dirty="0"/>
          </a:p>
        </p:txBody>
      </p:sp>
      <p:sp>
        <p:nvSpPr>
          <p:cNvPr id="8" name="Text 5"/>
          <p:cNvSpPr/>
          <p:nvPr/>
        </p:nvSpPr>
        <p:spPr>
          <a:xfrm>
            <a:off x="7415689" y="4202787"/>
            <a:ext cx="200978" cy="2512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F4CAB8"/>
                </a:solidFill>
                <a:latin typeface="Brygada 1918 Light" pitchFamily="34" charset="0"/>
                <a:ea typeface="Brygada 1918 Light" pitchFamily="34" charset="-122"/>
                <a:cs typeface="Brygada 1918 Light" pitchFamily="34" charset="-120"/>
              </a:rPr>
              <a:t>02</a:t>
            </a:r>
            <a:endParaRPr lang="en-US" sz="1550" dirty="0"/>
          </a:p>
        </p:txBody>
      </p:sp>
      <p:sp>
        <p:nvSpPr>
          <p:cNvPr id="9" name="Shape 6"/>
          <p:cNvSpPr/>
          <p:nvPr/>
        </p:nvSpPr>
        <p:spPr>
          <a:xfrm>
            <a:off x="7415689" y="4521517"/>
            <a:ext cx="6511052" cy="22860"/>
          </a:xfrm>
          <a:prstGeom prst="rect">
            <a:avLst/>
          </a:prstGeom>
          <a:solidFill>
            <a:srgbClr val="FFB393"/>
          </a:solidFill>
          <a:ln/>
        </p:spPr>
      </p:sp>
      <p:sp>
        <p:nvSpPr>
          <p:cNvPr id="10" name="Text 7"/>
          <p:cNvSpPr/>
          <p:nvPr/>
        </p:nvSpPr>
        <p:spPr>
          <a:xfrm>
            <a:off x="7415689" y="4667726"/>
            <a:ext cx="2762726" cy="3351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Follow-Up Reminders</a:t>
            </a:r>
            <a:endParaRPr lang="en-US" sz="2100" dirty="0"/>
          </a:p>
        </p:txBody>
      </p:sp>
      <p:sp>
        <p:nvSpPr>
          <p:cNvPr id="11" name="Text 8"/>
          <p:cNvSpPr/>
          <p:nvPr/>
        </p:nvSpPr>
        <p:spPr>
          <a:xfrm>
            <a:off x="7415689" y="5123498"/>
            <a:ext cx="6511052" cy="3217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Build patient reminder system for 30-day and 90-day intervals</a:t>
            </a:r>
            <a:endParaRPr lang="en-US" sz="1550" dirty="0"/>
          </a:p>
        </p:txBody>
      </p:sp>
      <p:sp>
        <p:nvSpPr>
          <p:cNvPr id="12" name="Text 9"/>
          <p:cNvSpPr/>
          <p:nvPr/>
        </p:nvSpPr>
        <p:spPr>
          <a:xfrm>
            <a:off x="703659" y="5796915"/>
            <a:ext cx="200978" cy="2512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F4CAB8"/>
                </a:solidFill>
                <a:latin typeface="Brygada 1918 Light" pitchFamily="34" charset="0"/>
                <a:ea typeface="Brygada 1918 Light" pitchFamily="34" charset="-122"/>
                <a:cs typeface="Brygada 1918 Light" pitchFamily="34" charset="-120"/>
              </a:rPr>
              <a:t>03</a:t>
            </a:r>
            <a:endParaRPr lang="en-US" sz="1550" dirty="0"/>
          </a:p>
        </p:txBody>
      </p:sp>
      <p:sp>
        <p:nvSpPr>
          <p:cNvPr id="13" name="Shape 10"/>
          <p:cNvSpPr/>
          <p:nvPr/>
        </p:nvSpPr>
        <p:spPr>
          <a:xfrm>
            <a:off x="703659" y="6115645"/>
            <a:ext cx="6511052" cy="22860"/>
          </a:xfrm>
          <a:prstGeom prst="rect">
            <a:avLst/>
          </a:prstGeom>
          <a:solidFill>
            <a:srgbClr val="FFB393"/>
          </a:solidFill>
          <a:ln/>
        </p:spPr>
      </p:sp>
      <p:sp>
        <p:nvSpPr>
          <p:cNvPr id="14" name="Text 11"/>
          <p:cNvSpPr/>
          <p:nvPr/>
        </p:nvSpPr>
        <p:spPr>
          <a:xfrm>
            <a:off x="703659" y="6261854"/>
            <a:ext cx="2680930" cy="3351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Risk Scoring Models</a:t>
            </a:r>
            <a:endParaRPr lang="en-US" sz="2100" dirty="0"/>
          </a:p>
        </p:txBody>
      </p:sp>
      <p:sp>
        <p:nvSpPr>
          <p:cNvPr id="15" name="Text 12"/>
          <p:cNvSpPr/>
          <p:nvPr/>
        </p:nvSpPr>
        <p:spPr>
          <a:xfrm>
            <a:off x="703659" y="6717625"/>
            <a:ext cx="6511052" cy="6434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Implement predictive algorithms combining multiple clinical parameters</a:t>
            </a:r>
            <a:endParaRPr lang="en-US" sz="1550" dirty="0"/>
          </a:p>
        </p:txBody>
      </p:sp>
      <p:sp>
        <p:nvSpPr>
          <p:cNvPr id="16" name="Text 13"/>
          <p:cNvSpPr/>
          <p:nvPr/>
        </p:nvSpPr>
        <p:spPr>
          <a:xfrm>
            <a:off x="7415689" y="5796915"/>
            <a:ext cx="200978" cy="2512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F4CAB8"/>
                </a:solidFill>
                <a:latin typeface="Brygada 1918 Light" pitchFamily="34" charset="0"/>
                <a:ea typeface="Brygada 1918 Light" pitchFamily="34" charset="-122"/>
                <a:cs typeface="Brygada 1918 Light" pitchFamily="34" charset="-120"/>
              </a:rPr>
              <a:t>04</a:t>
            </a:r>
            <a:endParaRPr lang="en-US" sz="1550" dirty="0"/>
          </a:p>
        </p:txBody>
      </p:sp>
      <p:sp>
        <p:nvSpPr>
          <p:cNvPr id="17" name="Shape 14"/>
          <p:cNvSpPr/>
          <p:nvPr/>
        </p:nvSpPr>
        <p:spPr>
          <a:xfrm>
            <a:off x="7415689" y="6115645"/>
            <a:ext cx="6511052" cy="22860"/>
          </a:xfrm>
          <a:prstGeom prst="rect">
            <a:avLst/>
          </a:prstGeom>
          <a:solidFill>
            <a:srgbClr val="FFB393"/>
          </a:solidFill>
          <a:ln/>
        </p:spPr>
      </p:sp>
      <p:sp>
        <p:nvSpPr>
          <p:cNvPr id="18" name="Text 15"/>
          <p:cNvSpPr/>
          <p:nvPr/>
        </p:nvSpPr>
        <p:spPr>
          <a:xfrm>
            <a:off x="7415689" y="6261854"/>
            <a:ext cx="3783568" cy="3351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Multi-Specialty Coordination</a:t>
            </a:r>
            <a:endParaRPr lang="en-US" sz="2100" dirty="0"/>
          </a:p>
        </p:txBody>
      </p:sp>
      <p:sp>
        <p:nvSpPr>
          <p:cNvPr id="19" name="Text 16"/>
          <p:cNvSpPr/>
          <p:nvPr/>
        </p:nvSpPr>
        <p:spPr>
          <a:xfrm>
            <a:off x="7415689" y="6717625"/>
            <a:ext cx="6511052" cy="6434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Integrate cardiology and nephrology treatment plans for combined care</a:t>
            </a:r>
            <a:endParaRPr lang="en-US" sz="15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2025-11-22T17:36:51Z</dcterms:created>
  <dcterms:modified xsi:type="dcterms:W3CDTF">2025-11-22T17:36:51Z</dcterms:modified>
</cp:coreProperties>
</file>